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4660"/>
  </p:normalViewPr>
  <p:slideViewPr>
    <p:cSldViewPr>
      <p:cViewPr varScale="1">
        <p:scale>
          <a:sx n="78" d="100"/>
          <a:sy n="78" d="100"/>
        </p:scale>
        <p:origin x="84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86AC14-F508-4E81-A0FE-1F7CB5A86DB5}" type="datetimeFigureOut">
              <a:rPr lang="en-US" smtClean="0"/>
              <a:pPr/>
              <a:t>7/12/2023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72B3F0-AA59-411E-94EB-68C9AC9EE911}" type="slidenum">
              <a:rPr lang="en-US" smtClean="0"/>
              <a:pPr/>
              <a:t>‹#›</a:t>
            </a:fld>
            <a:endParaRPr lang="en-US"/>
          </a:p>
        </p:txBody>
      </p:sp>
    </p:spTree>
    <p:extLst>
      <p:ext uri="{BB962C8B-B14F-4D97-AF65-F5344CB8AC3E}">
        <p14:creationId xmlns:p14="http://schemas.microsoft.com/office/powerpoint/2010/main" val="391915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D1808-3237-420F-9288-92136F088D42}" type="datetimeFigureOut">
              <a:rPr lang="en-US" smtClean="0"/>
              <a:pPr/>
              <a:t>7/12/2023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D3894-EBE2-4C07-955F-DC7F5B2DCF61}" type="slidenum">
              <a:rPr lang="en-US" smtClean="0"/>
              <a:pPr/>
              <a:t>‹#›</a:t>
            </a:fld>
            <a:endParaRPr lang="en-US"/>
          </a:p>
        </p:txBody>
      </p:sp>
    </p:spTree>
    <p:extLst>
      <p:ext uri="{BB962C8B-B14F-4D97-AF65-F5344CB8AC3E}">
        <p14:creationId xmlns:p14="http://schemas.microsoft.com/office/powerpoint/2010/main" val="1419984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457200" y="6324600"/>
            <a:ext cx="3630609" cy="369332"/>
          </a:xfrm>
          <a:prstGeom prst="rect">
            <a:avLst/>
          </a:prstGeom>
          <a:noFill/>
        </p:spPr>
        <p:txBody>
          <a:bodyPr wrap="none" rtlCol="0">
            <a:spAutoFit/>
          </a:bodyPr>
          <a:lstStyle/>
          <a:p>
            <a:r>
              <a:rPr lang="en-US" dirty="0"/>
              <a:t>Criminal Law – Professor David Thaw</a:t>
            </a:r>
          </a:p>
        </p:txBody>
      </p:sp>
      <p:sp>
        <p:nvSpPr>
          <p:cNvPr id="8" name="TextBox 7"/>
          <p:cNvSpPr txBox="1"/>
          <p:nvPr userDrawn="1"/>
        </p:nvSpPr>
        <p:spPr>
          <a:xfrm>
            <a:off x="7848600" y="6324600"/>
            <a:ext cx="803425" cy="369332"/>
          </a:xfrm>
          <a:prstGeom prst="rect">
            <a:avLst/>
          </a:prstGeom>
          <a:noFill/>
        </p:spPr>
        <p:txBody>
          <a:bodyPr wrap="none" rtlCol="0">
            <a:spAutoFit/>
          </a:bodyPr>
          <a:lstStyle/>
          <a:p>
            <a:r>
              <a:rPr lang="en-US" dirty="0"/>
              <a:t>Slide </a:t>
            </a:r>
            <a:fld id="{11C31AB8-CB78-478E-B9A9-5AD95C348CBC}" type="slidenum">
              <a:rPr lang="en-US" smtClean="0"/>
              <a:pPr/>
              <a:t>‹#›</a:t>
            </a:fld>
            <a:endParaRPr lang="en-US" dirty="0"/>
          </a:p>
        </p:txBody>
      </p:sp>
      <p:sp>
        <p:nvSpPr>
          <p:cNvPr id="9" name="TextBox 8"/>
          <p:cNvSpPr txBox="1"/>
          <p:nvPr userDrawn="1"/>
        </p:nvSpPr>
        <p:spPr>
          <a:xfrm>
            <a:off x="5943600" y="6324600"/>
            <a:ext cx="1718804" cy="369332"/>
          </a:xfrm>
          <a:prstGeom prst="rect">
            <a:avLst/>
          </a:prstGeom>
          <a:noFill/>
        </p:spPr>
        <p:txBody>
          <a:bodyPr wrap="none" rtlCol="0">
            <a:spAutoFit/>
          </a:bodyPr>
          <a:lstStyle/>
          <a:p>
            <a:r>
              <a:rPr lang="en-US" dirty="0"/>
              <a:t>Part 5, Lecture</a:t>
            </a:r>
            <a:r>
              <a:rPr lang="en-US" baseline="0" dirty="0"/>
              <a:t> 3</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pPr/>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7/12/2023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Criminal Law</a:t>
            </a:r>
          </a:p>
        </p:txBody>
      </p:sp>
      <p:sp>
        <p:nvSpPr>
          <p:cNvPr id="3" name="Subtitle 2"/>
          <p:cNvSpPr>
            <a:spLocks noGrp="1"/>
          </p:cNvSpPr>
          <p:nvPr>
            <p:ph type="subTitle" idx="1"/>
          </p:nvPr>
        </p:nvSpPr>
        <p:spPr>
          <a:xfrm>
            <a:off x="1219200" y="3886200"/>
            <a:ext cx="6553200" cy="1905000"/>
          </a:xfrm>
        </p:spPr>
        <p:txBody>
          <a:bodyPr>
            <a:normAutofit/>
          </a:bodyPr>
          <a:lstStyle/>
          <a:p>
            <a:r>
              <a:rPr lang="en-US" dirty="0"/>
              <a:t>Part 5:  Elements of a Crime</a:t>
            </a:r>
          </a:p>
          <a:p>
            <a:r>
              <a:rPr lang="en-US" dirty="0"/>
              <a:t>Lecture 3:  Mistake</a:t>
            </a:r>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Mistake-of-Law</a:t>
            </a:r>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i="1" dirty="0"/>
              <a:t>Cheek v. United States </a:t>
            </a:r>
            <a:r>
              <a:rPr lang="en-US" dirty="0"/>
              <a:t>(1991)</a:t>
            </a:r>
          </a:p>
          <a:p>
            <a:pPr lvl="1"/>
            <a:r>
              <a:rPr lang="en-US" dirty="0"/>
              <a:t>Issue:  does a “willfulness” </a:t>
            </a:r>
            <a:r>
              <a:rPr lang="en-US" i="1" dirty="0" err="1"/>
              <a:t>mens</a:t>
            </a:r>
            <a:r>
              <a:rPr lang="en-US" i="1" dirty="0"/>
              <a:t> </a:t>
            </a:r>
            <a:r>
              <a:rPr lang="en-US" i="1" dirty="0" err="1"/>
              <a:t>rea</a:t>
            </a:r>
            <a:r>
              <a:rPr lang="en-US" dirty="0"/>
              <a:t> requirement allow for a mistake-of-law defense only if the Δ’s mistaken belief is “reasonable” or is any good-faith mistake-of-law a sufficient defense?</a:t>
            </a:r>
          </a:p>
          <a:p>
            <a:pPr lvl="1"/>
            <a:r>
              <a:rPr lang="en-US" dirty="0"/>
              <a:t>Holding:  for the “willfulness” standard, only a good faith belief is required (it need not be objectively reasonable)</a:t>
            </a:r>
          </a:p>
          <a:p>
            <a:pPr lvl="2"/>
            <a:r>
              <a:rPr lang="en-US" dirty="0"/>
              <a:t>The court examined the history of the “willfulness” requirement and concluded “[the cases] conclusively establish that the standard for the statutory willfulness requirement is the ‘voluntary, intentional violation of a known legal duty.’”  (CB 210)</a:t>
            </a:r>
          </a:p>
          <a:p>
            <a:pPr lvl="2"/>
            <a:r>
              <a:rPr lang="en-US" dirty="0"/>
              <a:t>Based on this analysis, the court concluded that “if [the Δ] . . . truly believed [his mistaken interpretation of the law], and the jury believed him, the Government would not have carried its burden to prove willfulness, </a:t>
            </a:r>
            <a:r>
              <a:rPr lang="en-US" i="1" dirty="0"/>
              <a:t>however unreasonable a court might deem such a belief</a:t>
            </a:r>
            <a:r>
              <a:rPr lang="en-US" dirty="0"/>
              <a:t>.” (CB 210) (emphasis added)</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a:t>
            </a:r>
          </a:p>
        </p:txBody>
      </p:sp>
      <p:sp>
        <p:nvSpPr>
          <p:cNvPr id="3" name="Content Placeholder 2"/>
          <p:cNvSpPr>
            <a:spLocks noGrp="1"/>
          </p:cNvSpPr>
          <p:nvPr>
            <p:ph idx="1"/>
          </p:nvPr>
        </p:nvSpPr>
        <p:spPr>
          <a:xfrm>
            <a:off x="228600" y="1371600"/>
            <a:ext cx="8763000" cy="4953000"/>
          </a:xfrm>
        </p:spPr>
        <p:txBody>
          <a:bodyPr>
            <a:normAutofit fontScale="92500" lnSpcReduction="20000"/>
          </a:bodyPr>
          <a:lstStyle/>
          <a:p>
            <a:r>
              <a:rPr lang="en-US" dirty="0"/>
              <a:t>The concept of “mistake” is a defense to a crime on the basis that the Δ misunderstood an aspect of the element(s) of the crime sufficient to obviate the requisite </a:t>
            </a:r>
            <a:r>
              <a:rPr lang="en-US" i="1" dirty="0" err="1"/>
              <a:t>mens</a:t>
            </a:r>
            <a:r>
              <a:rPr lang="en-US" i="1" dirty="0"/>
              <a:t> rea</a:t>
            </a:r>
            <a:r>
              <a:rPr lang="en-US" dirty="0"/>
              <a:t> for the crime</a:t>
            </a:r>
          </a:p>
          <a:p>
            <a:r>
              <a:rPr lang="en-US" dirty="0"/>
              <a:t>There generally are two categories of mistake</a:t>
            </a:r>
          </a:p>
          <a:p>
            <a:pPr lvl="1"/>
            <a:r>
              <a:rPr lang="en-US" u="sng" dirty="0"/>
              <a:t>Mistake-of-fact</a:t>
            </a:r>
            <a:r>
              <a:rPr lang="en-US" dirty="0"/>
              <a:t> – Δ misunderstood something about the circumstances such that he did not believe he was committing a crime</a:t>
            </a:r>
          </a:p>
          <a:p>
            <a:pPr lvl="2"/>
            <a:r>
              <a:rPr lang="en-US" dirty="0"/>
              <a:t>Can be a defense to crimes with certain </a:t>
            </a:r>
            <a:r>
              <a:rPr lang="en-US" i="1" dirty="0" err="1"/>
              <a:t>mens</a:t>
            </a:r>
            <a:r>
              <a:rPr lang="en-US" i="1" dirty="0"/>
              <a:t> </a:t>
            </a:r>
            <a:r>
              <a:rPr lang="en-US" i="1" dirty="0" err="1"/>
              <a:t>rea</a:t>
            </a:r>
            <a:endParaRPr lang="en-US" dirty="0"/>
          </a:p>
          <a:p>
            <a:pPr lvl="1"/>
            <a:r>
              <a:rPr lang="en-US" u="sng" dirty="0"/>
              <a:t>Mistake-of-law</a:t>
            </a:r>
            <a:r>
              <a:rPr lang="en-US" dirty="0"/>
              <a:t> – Δ misunderstood something about the law such that he did not believe the act he was committing was a crime</a:t>
            </a:r>
          </a:p>
          <a:p>
            <a:pPr lvl="2"/>
            <a:r>
              <a:rPr lang="en-US" dirty="0"/>
              <a:t>Generally </a:t>
            </a:r>
            <a:r>
              <a:rPr lang="en-US" u="sng" dirty="0"/>
              <a:t>not</a:t>
            </a:r>
            <a:r>
              <a:rPr lang="en-US" dirty="0"/>
              <a:t> a valid defense, with few exceptions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Mistake-of-Fact</a:t>
            </a:r>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i="1" dirty="0"/>
              <a:t>People v. Navarro</a:t>
            </a:r>
            <a:r>
              <a:rPr lang="en-US" dirty="0"/>
              <a:t> (L.A. </a:t>
            </a:r>
            <a:r>
              <a:rPr lang="en-US" dirty="0" err="1"/>
              <a:t>Cnty</a:t>
            </a:r>
            <a:r>
              <a:rPr lang="en-US" dirty="0"/>
              <a:t>. Sup. Ct., App. Dep’t, 1979)</a:t>
            </a:r>
          </a:p>
          <a:p>
            <a:pPr lvl="1"/>
            <a:r>
              <a:rPr lang="en-US" dirty="0"/>
              <a:t>Background:</a:t>
            </a:r>
          </a:p>
          <a:p>
            <a:pPr lvl="2"/>
            <a:r>
              <a:rPr lang="en-US" dirty="0"/>
              <a:t>Δ was convicted of petty theft for stealing wooden beams from a construction site</a:t>
            </a:r>
          </a:p>
          <a:p>
            <a:pPr lvl="2"/>
            <a:r>
              <a:rPr lang="en-US" dirty="0"/>
              <a:t>Statute provided that “[e]very person who shall feloniously steal * * * the personal property of another * * * is guilty of theft.” (CB 193)</a:t>
            </a:r>
          </a:p>
          <a:p>
            <a:pPr lvl="2"/>
            <a:r>
              <a:rPr lang="en-US" dirty="0"/>
              <a:t>Δ appealed on the grounds that the jury instruction was defective, because it improperly limited his mistake-of-fact defense that he actually believed “the beams had been abandoned as worthless and the owner had no objection to his taking them” (CB 193)</a:t>
            </a:r>
          </a:p>
          <a:p>
            <a:pPr lvl="2"/>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Mistake-of-Fact</a:t>
            </a:r>
          </a:p>
        </p:txBody>
      </p:sp>
      <p:sp>
        <p:nvSpPr>
          <p:cNvPr id="3" name="Content Placeholder 2"/>
          <p:cNvSpPr>
            <a:spLocks noGrp="1"/>
          </p:cNvSpPr>
          <p:nvPr>
            <p:ph idx="1"/>
          </p:nvPr>
        </p:nvSpPr>
        <p:spPr>
          <a:xfrm>
            <a:off x="457200" y="1371600"/>
            <a:ext cx="8229600" cy="4953000"/>
          </a:xfrm>
        </p:spPr>
        <p:txBody>
          <a:bodyPr>
            <a:normAutofit lnSpcReduction="10000"/>
          </a:bodyPr>
          <a:lstStyle/>
          <a:p>
            <a:r>
              <a:rPr lang="en-US" i="1" dirty="0"/>
              <a:t>People v. Navarro</a:t>
            </a:r>
            <a:r>
              <a:rPr lang="en-US" dirty="0"/>
              <a:t> (cont.)</a:t>
            </a:r>
          </a:p>
          <a:p>
            <a:pPr lvl="1"/>
            <a:r>
              <a:rPr lang="en-US" dirty="0"/>
              <a:t>Issue:  did the jury instruction, which required that the Δ’s belief the beams had been abandoned was “reasonable” improperly preclude his mistake-of-fact defense?</a:t>
            </a:r>
          </a:p>
          <a:p>
            <a:pPr lvl="1"/>
            <a:r>
              <a:rPr lang="en-US" dirty="0"/>
              <a:t>Holding:  yes, the jury instruction improperly precluded the mistake-of-fact defense</a:t>
            </a:r>
          </a:p>
          <a:p>
            <a:pPr lvl="2"/>
            <a:r>
              <a:rPr lang="en-US" dirty="0"/>
              <a:t>Theft in this case was a specific intent crime</a:t>
            </a:r>
          </a:p>
          <a:p>
            <a:pPr lvl="3"/>
            <a:r>
              <a:rPr lang="en-US" dirty="0"/>
              <a:t>“there is no such thing as larceny by negligence” (CB 195)</a:t>
            </a:r>
          </a:p>
          <a:p>
            <a:pPr lvl="2"/>
            <a:r>
              <a:rPr lang="en-US" dirty="0"/>
              <a:t>Δ’s belief that the beams were his own need not be reasonable given the specific intent requirement of the statute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Mistake-of-Law</a:t>
            </a:r>
          </a:p>
        </p:txBody>
      </p:sp>
      <p:sp>
        <p:nvSpPr>
          <p:cNvPr id="3" name="Content Placeholder 2"/>
          <p:cNvSpPr>
            <a:spLocks noGrp="1"/>
          </p:cNvSpPr>
          <p:nvPr>
            <p:ph idx="1"/>
          </p:nvPr>
        </p:nvSpPr>
        <p:spPr>
          <a:xfrm>
            <a:off x="304800" y="1219200"/>
            <a:ext cx="8534400" cy="5181600"/>
          </a:xfrm>
        </p:spPr>
        <p:txBody>
          <a:bodyPr>
            <a:normAutofit fontScale="92500" lnSpcReduction="20000"/>
          </a:bodyPr>
          <a:lstStyle/>
          <a:p>
            <a:r>
              <a:rPr lang="en-US" i="1" dirty="0"/>
              <a:t>People v. Marrero</a:t>
            </a:r>
            <a:r>
              <a:rPr lang="en-US" dirty="0"/>
              <a:t> (N.Y. 1987)</a:t>
            </a:r>
          </a:p>
          <a:p>
            <a:pPr lvl="1"/>
            <a:r>
              <a:rPr lang="en-US" dirty="0"/>
              <a:t>Background:</a:t>
            </a:r>
          </a:p>
          <a:p>
            <a:pPr lvl="2"/>
            <a:r>
              <a:rPr lang="en-US" dirty="0"/>
              <a:t>Δ was a federal corrections officer stationed at a federal prison in Connecticut</a:t>
            </a:r>
          </a:p>
          <a:p>
            <a:pPr lvl="2"/>
            <a:r>
              <a:rPr lang="en-US" dirty="0"/>
              <a:t>New York State had a law prohibiting possession of certain types of unlicensed firearms</a:t>
            </a:r>
          </a:p>
          <a:p>
            <a:pPr lvl="3"/>
            <a:r>
              <a:rPr lang="en-US" dirty="0"/>
              <a:t>This law had exceptions for “peace officers”, defined to include any official or guard “of any state correctional facility or of an penal correctional institution” (CB 197)</a:t>
            </a:r>
          </a:p>
          <a:p>
            <a:pPr lvl="2"/>
            <a:r>
              <a:rPr lang="en-US" dirty="0"/>
              <a:t>Δ was found in possession of an unlicensed firearm at a New York City social club and was charged with possession</a:t>
            </a:r>
          </a:p>
          <a:p>
            <a:pPr lvl="2"/>
            <a:r>
              <a:rPr lang="en-US" dirty="0"/>
              <a:t>Δ argued that the statute did not apply to him because he fell within the definition of “peace officer”</a:t>
            </a:r>
          </a:p>
          <a:p>
            <a:pPr lvl="2"/>
            <a:r>
              <a:rPr lang="en-US" dirty="0"/>
              <a:t>The trial court agreed and dismissed the indictment</a:t>
            </a:r>
          </a:p>
          <a:p>
            <a:pPr lvl="3"/>
            <a:r>
              <a:rPr lang="en-US" dirty="0"/>
              <a:t>The prosecutor appealed, and the Appellate Division reinstated the indictment, interpreting the statute only to apply to state (not federal) correctional facility guards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Mistake-of-Law</a:t>
            </a:r>
          </a:p>
        </p:txBody>
      </p:sp>
      <p:sp>
        <p:nvSpPr>
          <p:cNvPr id="3" name="Content Placeholder 2"/>
          <p:cNvSpPr>
            <a:spLocks noGrp="1"/>
          </p:cNvSpPr>
          <p:nvPr>
            <p:ph idx="1"/>
          </p:nvPr>
        </p:nvSpPr>
        <p:spPr/>
        <p:txBody>
          <a:bodyPr>
            <a:normAutofit fontScale="85000" lnSpcReduction="20000"/>
          </a:bodyPr>
          <a:lstStyle/>
          <a:p>
            <a:r>
              <a:rPr lang="en-US" i="1" dirty="0"/>
              <a:t>People v. Marrero</a:t>
            </a:r>
            <a:r>
              <a:rPr lang="en-US" dirty="0"/>
              <a:t> (N.Y. 1987)</a:t>
            </a:r>
          </a:p>
          <a:p>
            <a:pPr lvl="1"/>
            <a:r>
              <a:rPr lang="en-US" dirty="0"/>
              <a:t>Issue:  does Δ’s misunderstanding of the N.Y. law exempt him from criminal liability because he honestly believed he legally could possess an unregistered firearm, and had no intent to violate the statute?</a:t>
            </a:r>
          </a:p>
          <a:p>
            <a:pPr lvl="1"/>
            <a:r>
              <a:rPr lang="en-US" dirty="0"/>
              <a:t>Holding:  no, misunderstanding of the law is not an excuse to criminal liability</a:t>
            </a:r>
          </a:p>
          <a:p>
            <a:pPr lvl="2"/>
            <a:r>
              <a:rPr lang="en-US" dirty="0"/>
              <a:t>“. . . the New York mistake statute [is] an outgrowth of the dogmatic common-law maxim that ignorance of the law is no excuse.”  (CB 198)</a:t>
            </a:r>
          </a:p>
          <a:p>
            <a:pPr lvl="2"/>
            <a:r>
              <a:rPr lang="en-US" dirty="0"/>
              <a:t>“to admit the excuse at all would be to encourage ignorance where the law-maker has determined to make men know and obey, and justice to the individual is rightly outweighed by the larger interests on the other side of the scales.”  (CB 198)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Mistake-of-Law</a:t>
            </a:r>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i="1" dirty="0"/>
              <a:t>People v. Marrero</a:t>
            </a:r>
            <a:r>
              <a:rPr lang="en-US" dirty="0"/>
              <a:t> (N.Y. 1987)</a:t>
            </a:r>
          </a:p>
          <a:p>
            <a:pPr lvl="1"/>
            <a:r>
              <a:rPr lang="en-US" dirty="0"/>
              <a:t>Holding (cont.)</a:t>
            </a:r>
          </a:p>
          <a:p>
            <a:pPr lvl="2"/>
            <a:r>
              <a:rPr lang="en-US" dirty="0"/>
              <a:t>The Appeals Court (highest court in NY) examined the mistake statute in the N.Y. Penal Law:</a:t>
            </a:r>
          </a:p>
          <a:p>
            <a:pPr lvl="3"/>
            <a:r>
              <a:rPr lang="en-US" dirty="0"/>
              <a:t>“A person is not relieved of criminal liability for conduct because he engages in such conduct under a mistaken belief that it does not, as a matter of law, constitute an offense, unless such mistaken belief is founded upon an official statement of the law contained in . . . a statute or other enactment” (CB 199)</a:t>
            </a:r>
          </a:p>
          <a:p>
            <a:pPr lvl="2"/>
            <a:r>
              <a:rPr lang="en-US" dirty="0"/>
              <a:t>Δ argued that “that his ‘reasonable’ interpretation of an ‘official statement’ is enough to satisfy the requirements [of the mistake statute]” (CB 199)</a:t>
            </a:r>
          </a:p>
          <a:p>
            <a:pPr lvl="2"/>
            <a:r>
              <a:rPr lang="en-US" dirty="0"/>
              <a:t>The court rejected this, distinguishing the purpose of the “official statement” exception to address circumstances where a portion of a statute later was held </a:t>
            </a:r>
            <a:r>
              <a:rPr lang="en-US" i="1" dirty="0"/>
              <a:t>invalid</a:t>
            </a:r>
            <a:r>
              <a:rPr lang="en-US" dirty="0"/>
              <a:t> by a court (as opposed to merely being interpreted by a court)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Mistake-of-Law</a:t>
            </a:r>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i="1" dirty="0"/>
              <a:t>People v. Marrero</a:t>
            </a:r>
            <a:r>
              <a:rPr lang="en-US" dirty="0"/>
              <a:t> (N.Y. 1987)</a:t>
            </a:r>
          </a:p>
          <a:p>
            <a:pPr lvl="1"/>
            <a:r>
              <a:rPr lang="en-US" dirty="0"/>
              <a:t>Holding (cont.)</a:t>
            </a:r>
          </a:p>
          <a:p>
            <a:pPr lvl="2"/>
            <a:r>
              <a:rPr lang="en-US" dirty="0"/>
              <a:t>Court rejected Δ’s approach that his “reasonable interpretation” satisfied reliance upon an official statement because allowing that defense would encourage ignorance of the law or even bad-faith misrepresentations of ignorance</a:t>
            </a:r>
          </a:p>
          <a:p>
            <a:pPr lvl="3"/>
            <a:r>
              <a:rPr lang="en-US" dirty="0"/>
              <a:t>“If defendant’s argument were accepted, the exception would swallow the rule. Mistakes about the law would be encouraged, rather than respect for and adherence to law. There would be an infinite number of mistake of law defenses which could be devised from a good-faith, perhaps reasonable but mistaken, interpretation of criminal statutes, many of which are concededly complex.” (CB 200)</a:t>
            </a:r>
          </a:p>
          <a:p>
            <a:pPr lvl="3"/>
            <a:r>
              <a:rPr lang="en-US" dirty="0"/>
              <a:t>“Even more troublesome are the opportunities for wrong-minded individuals to contrive in bad faith solely to get an exculpatory notion before the jury.” (CB 200)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Mistake-of-Law</a:t>
            </a:r>
          </a:p>
        </p:txBody>
      </p:sp>
      <p:sp>
        <p:nvSpPr>
          <p:cNvPr id="3" name="Content Placeholder 2"/>
          <p:cNvSpPr>
            <a:spLocks noGrp="1"/>
          </p:cNvSpPr>
          <p:nvPr>
            <p:ph idx="1"/>
          </p:nvPr>
        </p:nvSpPr>
        <p:spPr>
          <a:xfrm>
            <a:off x="457200" y="1371600"/>
            <a:ext cx="8382000" cy="4953000"/>
          </a:xfrm>
        </p:spPr>
        <p:txBody>
          <a:bodyPr>
            <a:normAutofit fontScale="92500"/>
          </a:bodyPr>
          <a:lstStyle/>
          <a:p>
            <a:r>
              <a:rPr lang="en-US" i="1" dirty="0"/>
              <a:t>Cheek v. United States </a:t>
            </a:r>
            <a:r>
              <a:rPr lang="en-US" dirty="0"/>
              <a:t>(1991)</a:t>
            </a:r>
          </a:p>
          <a:p>
            <a:pPr lvl="1"/>
            <a:r>
              <a:rPr lang="en-US" dirty="0"/>
              <a:t>Background:</a:t>
            </a:r>
          </a:p>
          <a:p>
            <a:pPr lvl="2"/>
            <a:r>
              <a:rPr lang="en-US" dirty="0"/>
              <a:t>Δ was convicted of several counts of tax crimes</a:t>
            </a:r>
          </a:p>
          <a:p>
            <a:pPr lvl="3"/>
            <a:r>
              <a:rPr lang="en-US" dirty="0"/>
              <a:t>The crimes in question contained a “willfulness” </a:t>
            </a:r>
            <a:r>
              <a:rPr lang="en-US" i="1" dirty="0" err="1"/>
              <a:t>mens</a:t>
            </a:r>
            <a:r>
              <a:rPr lang="en-US" i="1" dirty="0"/>
              <a:t> </a:t>
            </a:r>
            <a:r>
              <a:rPr lang="en-US" i="1" dirty="0" err="1"/>
              <a:t>rea</a:t>
            </a:r>
            <a:r>
              <a:rPr lang="en-US" i="1" dirty="0"/>
              <a:t> </a:t>
            </a:r>
            <a:r>
              <a:rPr lang="en-US" dirty="0"/>
              <a:t>requirement, which requires both actual knowledge of and intent to the violate the law</a:t>
            </a:r>
          </a:p>
          <a:p>
            <a:pPr lvl="2"/>
            <a:r>
              <a:rPr lang="en-US" dirty="0"/>
              <a:t>The jury at trial deadlocked as to whether the Δ actually believed he was and intended to violate the law, and the court responded by adding an additional jury instruction that the Δ’s belief he was </a:t>
            </a:r>
            <a:r>
              <a:rPr lang="en-US" i="1" dirty="0"/>
              <a:t>not</a:t>
            </a:r>
            <a:r>
              <a:rPr lang="en-US" dirty="0"/>
              <a:t> violating the law must be “reasonable”</a:t>
            </a:r>
          </a:p>
          <a:p>
            <a:pPr lvl="3"/>
            <a:r>
              <a:rPr lang="en-US" dirty="0"/>
              <a:t>The jury subsequently convicted on this new instruction</a:t>
            </a:r>
          </a:p>
          <a:p>
            <a:pPr lvl="2"/>
            <a:r>
              <a:rPr lang="en-US" dirty="0"/>
              <a:t>Δ appealed on the basis this instruction obviated the willfulness requirement</a:t>
            </a:r>
          </a:p>
          <a:p>
            <a:pPr lvl="2"/>
            <a:endParaRPr lang="en-US" dirty="0"/>
          </a:p>
        </p:txBody>
      </p:sp>
    </p:spTree>
  </p:cSld>
  <p:clrMapOvr>
    <a:masterClrMapping/>
  </p:clrMapOvr>
</p:sld>
</file>

<file path=ppt/theme/theme1.xml><?xml version="1.0" encoding="utf-8"?>
<a:theme xmlns:a="http://schemas.openxmlformats.org/drawingml/2006/main" name="Criminal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Criminal Law</Template>
  <TotalTime>12862</TotalTime>
  <Words>1234</Words>
  <Application>Microsoft Office PowerPoint</Application>
  <PresentationFormat>On-screen Show (4:3)</PresentationFormat>
  <Paragraphs>66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Criminal Law</vt:lpstr>
      <vt:lpstr>Criminal Law</vt:lpstr>
      <vt:lpstr>Mistake</vt:lpstr>
      <vt:lpstr>Mistake-of-Fact</vt:lpstr>
      <vt:lpstr>Mistake-of-Fact</vt:lpstr>
      <vt:lpstr>Mistake-of-Law</vt:lpstr>
      <vt:lpstr>Mistake-of-Law</vt:lpstr>
      <vt:lpstr>Mistake-of-Law</vt:lpstr>
      <vt:lpstr>Mistake-of-Law</vt:lpstr>
      <vt:lpstr>Mistake-of-Law</vt:lpstr>
      <vt:lpstr>Mistake-of-Law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Law</dc:title>
  <dc:creator>David Thaw</dc:creator>
  <cp:lastModifiedBy>David Thaw</cp:lastModifiedBy>
  <cp:revision>513</cp:revision>
  <dcterms:created xsi:type="dcterms:W3CDTF">2015-12-09T04:26:39Z</dcterms:created>
  <dcterms:modified xsi:type="dcterms:W3CDTF">2023-07-12T10:57:12Z</dcterms:modified>
</cp:coreProperties>
</file>